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7" r:id="rId10"/>
    <p:sldId id="268" r:id="rId11"/>
    <p:sldId id="260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ng\Desktop\percent%20of%20taxes%20that%20go%20to%20t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ng\Desktop\percent%20of%20taxes%20that%20go%20to%20t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ng\Desktop\percent%20of%20taxes%20that%20go%20to%20tow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Levy Over Past 5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Sheet1!$B$19</c:f>
              <c:numCache>
                <c:formatCode>_("$"* #,##0.00_);_("$"* \(#,##0.00\);_("$"* "-"??_);_(@_)</c:formatCode>
                <c:ptCount val="1"/>
                <c:pt idx="0">
                  <c:v>323165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5-4BDA-BFDC-9817F297B004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Sheet1!$B$20</c:f>
              <c:numCache>
                <c:formatCode>_("$"* #,##0.00_);_("$"* \(#,##0.00\);_("$"* "-"??_);_(@_)</c:formatCode>
                <c:ptCount val="1"/>
                <c:pt idx="0">
                  <c:v>246900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5-4BDA-BFDC-9817F297B004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Sheet1!$B$21</c:f>
              <c:numCache>
                <c:formatCode>_("$"* #,##0.00_);_("$"* \(#,##0.00\);_("$"* "-"??_);_(@_)</c:formatCode>
                <c:ptCount val="1"/>
                <c:pt idx="0">
                  <c:v>240863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5-4BDA-BFDC-9817F297B004}"/>
            </c:ext>
          </c:extLst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Sheet1!$B$22</c:f>
              <c:numCache>
                <c:formatCode>_("$"* #,##0.00_);_("$"* \(#,##0.00\);_("$"* "-"??_);_(@_)</c:formatCode>
                <c:ptCount val="1"/>
                <c:pt idx="0">
                  <c:v>265000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5-4BDA-BFDC-9817F297B004}"/>
            </c:ext>
          </c:extLst>
        </c:ser>
        <c:ser>
          <c:idx val="4"/>
          <c:order val="4"/>
          <c:tx>
            <c:strRef>
              <c:f>Sheet1!$A$23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Sheet1!$B$23</c:f>
              <c:numCache>
                <c:formatCode>_("$"* #,##0.00_);_("$"* \(#,##0.00\);_("$"* "-"??_);_(@_)</c:formatCode>
                <c:ptCount val="1"/>
                <c:pt idx="0">
                  <c:v>263801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5-4BDA-BFDC-9817F297B004}"/>
            </c:ext>
          </c:extLst>
        </c:ser>
        <c:ser>
          <c:idx val="5"/>
          <c:order val="5"/>
          <c:tx>
            <c:strRef>
              <c:f>Sheet1!$A$24</c:f>
              <c:strCache>
                <c:ptCount val="1"/>
                <c:pt idx="0">
                  <c:v>2025 (estimate)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Sheet1!$B$24</c:f>
              <c:numCache>
                <c:formatCode>_("$"* #,##0.00_);_("$"* \(#,##0.00\);_("$"* "-"??_);_(@_)</c:formatCode>
                <c:ptCount val="1"/>
                <c:pt idx="0">
                  <c:v>241400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85-4BDA-BFDC-9817F297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423117871"/>
        <c:axId val="1423131311"/>
      </c:barChart>
      <c:catAx>
        <c:axId val="1423117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3131311"/>
        <c:crosses val="autoZero"/>
        <c:auto val="1"/>
        <c:lblAlgn val="ctr"/>
        <c:lblOffset val="100"/>
        <c:noMultiLvlLbl val="0"/>
      </c:catAx>
      <c:valAx>
        <c:axId val="14231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1178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6732283464567"/>
          <c:y val="0.92187445319335082"/>
          <c:w val="0.6944311023622047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EMS Cost Over Past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Sheet1!$B$28</c:f>
              <c:numCache>
                <c:formatCode>_("$"* #,##0.00_);_("$"* \(#,##0.00\);_("$"* "-"??_);_(@_)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A-4024-A265-9CEC722AF961}"/>
            </c:ext>
          </c:extLst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Sheet1!$B$29</c:f>
              <c:numCache>
                <c:formatCode>_("$"* #,##0.00_);_("$"* \(#,##0.00\);_("$"* "-"??_);_(@_)</c:formatCode>
                <c:ptCount val="1"/>
                <c:pt idx="0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A-4024-A265-9CEC722AF961}"/>
            </c:ext>
          </c:extLst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Sheet1!$B$30</c:f>
              <c:numCache>
                <c:formatCode>_("$"* #,##0.00_);_("$"* \(#,##0.00\);_("$"* "-"??_);_(@_)</c:formatCode>
                <c:ptCount val="1"/>
                <c:pt idx="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A-4024-A265-9CEC722AF961}"/>
            </c:ext>
          </c:extLst>
        </c:ser>
        <c:ser>
          <c:idx val="3"/>
          <c:order val="3"/>
          <c:tx>
            <c:strRef>
              <c:f>Sheet1!$A$31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Sheet1!$B$31</c:f>
              <c:numCache>
                <c:formatCode>_("$"* #,##0.00_);_("$"* \(#,##0.00\);_("$"* "-"??_);_(@_)</c:formatCode>
                <c:ptCount val="1"/>
                <c:pt idx="0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A-4024-A265-9CEC722AF9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29793423"/>
        <c:axId val="1529819343"/>
      </c:barChart>
      <c:catAx>
        <c:axId val="1529793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9819343"/>
        <c:crosses val="autoZero"/>
        <c:auto val="1"/>
        <c:lblAlgn val="ctr"/>
        <c:lblOffset val="100"/>
        <c:noMultiLvlLbl val="0"/>
      </c:catAx>
      <c:valAx>
        <c:axId val="152981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793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Past,</a:t>
            </a:r>
            <a:r>
              <a:rPr lang="en-US" baseline="0"/>
              <a:t> Current &amp; </a:t>
            </a:r>
            <a:r>
              <a:rPr lang="en-US"/>
              <a:t>Projected Revenue &amp; Expenses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Revenue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Sheet1!$A$41:$A$50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xVal>
          <c:yVal>
            <c:numRef>
              <c:f>Sheet1!$B$41:$B$50</c:f>
              <c:numCache>
                <c:formatCode>_("$"* #,##0.00_);_("$"* \(#,##0.00\);_("$"* "-"??_);_(@_)</c:formatCode>
                <c:ptCount val="10"/>
                <c:pt idx="0">
                  <c:v>509000</c:v>
                </c:pt>
                <c:pt idx="1">
                  <c:v>520900</c:v>
                </c:pt>
                <c:pt idx="2">
                  <c:v>539300</c:v>
                </c:pt>
                <c:pt idx="3">
                  <c:v>625900</c:v>
                </c:pt>
                <c:pt idx="4">
                  <c:v>629500</c:v>
                </c:pt>
                <c:pt idx="5">
                  <c:v>654680</c:v>
                </c:pt>
                <c:pt idx="6">
                  <c:v>680867.20000000007</c:v>
                </c:pt>
                <c:pt idx="7">
                  <c:v>708101.88800000015</c:v>
                </c:pt>
                <c:pt idx="8">
                  <c:v>750588.0012800002</c:v>
                </c:pt>
                <c:pt idx="9">
                  <c:v>780611.52133120026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99-4708-90C7-B0EED70ED5A7}"/>
            </c:ext>
          </c:extLst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 Expenses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Sheet1!$A$41:$A$50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xVal>
          <c:yVal>
            <c:numRef>
              <c:f>Sheet1!$C$41:$C$50</c:f>
              <c:numCache>
                <c:formatCode>_("$"* #,##0.00_);_("$"* \(#,##0.00\);_("$"* "-"??_);_(@_)</c:formatCode>
                <c:ptCount val="10"/>
                <c:pt idx="0">
                  <c:v>551000</c:v>
                </c:pt>
                <c:pt idx="1">
                  <c:v>581600</c:v>
                </c:pt>
                <c:pt idx="2">
                  <c:v>653100</c:v>
                </c:pt>
                <c:pt idx="3">
                  <c:v>684100</c:v>
                </c:pt>
                <c:pt idx="4">
                  <c:v>660700</c:v>
                </c:pt>
                <c:pt idx="5">
                  <c:v>730000</c:v>
                </c:pt>
                <c:pt idx="6">
                  <c:v>773800</c:v>
                </c:pt>
                <c:pt idx="7">
                  <c:v>820228</c:v>
                </c:pt>
                <c:pt idx="8">
                  <c:v>869441.68</c:v>
                </c:pt>
                <c:pt idx="9">
                  <c:v>921608.18080000009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99-4708-90C7-B0EED70ED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632239"/>
        <c:axId val="659628879"/>
      </c:scatterChart>
      <c:valAx>
        <c:axId val="659632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628879"/>
        <c:crosses val="autoZero"/>
        <c:crossBetween val="midCat"/>
      </c:valAx>
      <c:valAx>
        <c:axId val="659628879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6322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Sheet1!$A$57:$A$61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Sheet1!$D$57:$D$61</c:f>
              <c:numCache>
                <c:formatCode>_("$"* #,##0.00_);_("$"* \(#,##0.00\);_("$"* "-"??_);_(@_)</c:formatCode>
                <c:ptCount val="5"/>
                <c:pt idx="0">
                  <c:v>433534</c:v>
                </c:pt>
                <c:pt idx="1">
                  <c:v>470326</c:v>
                </c:pt>
                <c:pt idx="2">
                  <c:v>515087</c:v>
                </c:pt>
                <c:pt idx="3">
                  <c:v>212568</c:v>
                </c:pt>
                <c:pt idx="4">
                  <c:v>233778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30-4858-9950-5788C4517A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9747168"/>
        <c:axId val="409732288"/>
      </c:lineChart>
      <c:catAx>
        <c:axId val="40974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32288"/>
        <c:crosses val="autoZero"/>
        <c:auto val="1"/>
        <c:lblAlgn val="ctr"/>
        <c:lblOffset val="100"/>
        <c:noMultiLvlLbl val="0"/>
      </c:catAx>
      <c:valAx>
        <c:axId val="40973228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4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6A2D-D31D-AAB8-7C3C-6D704E252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1606-B245-781E-987C-2D9DD4367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4BE3-1433-4F86-F9A4-BF4ACED2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6B1D1-AB47-37AE-2C56-50142F23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415B5-2E0C-374C-D500-099F4332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661A-4BF5-19FD-064F-19BED53F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1576-DA90-D157-809A-106128403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81DD8-B56A-F37F-D809-07806568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85A48-394F-B135-C665-A5E3C6A6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80ED-31F9-E0C4-1269-1B6853E4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A938C-2EF7-9BAC-54EE-87E668529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68936-E6EE-8683-A759-47CD7ACDB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C5B6-C93C-3E14-5B86-C8AF00AB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06F9-EDBD-DF0D-C0E1-E558F24D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6FD7-CA1D-61D6-9119-348D24E2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1365-6074-1A53-3A6F-D1562D56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126A-CFA0-827E-C50D-8063BEE17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D8C4-3C09-F5A9-D48D-6792F07D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B38C-3760-F681-BAF2-129525D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37D2-3C8F-FCE3-7075-3456C18B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71A1-265A-F7A0-F6C0-EF3D3D42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2BBC1-5A87-C1D0-5589-96F652CC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6298-A219-9160-DF51-34253D7A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9EDF-73E1-913D-6DBC-9680B553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E18E3-8AE2-9058-789B-02B2EE9F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9DA4-9242-7A96-F1C6-1124E880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ED5A-8409-518F-1977-DC1D0F06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507C6-EB07-4E90-EF58-A8D0C15CB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8DF71-41F7-42D0-7916-6650DDCB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3A25-0743-678D-E1C7-79EF94FA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FB616-EA99-0DC4-FDFC-243F66CB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729C-3F51-6570-9161-34138711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3E17F-A841-76EC-A9C7-0438C242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E23BD-853E-3C1C-7025-78A5D1D0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F3BB7-AFDC-FAD9-FB02-9AF66D147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12F53-9A8C-86A0-30E9-DF6C9A9E4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666CA-12AB-531D-C1A9-CF3E275E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2FDC8-6C97-6DD3-572E-3CA3D40A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5DB2B-31C9-80CF-93B5-C2CF8034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07DD-6A7A-3017-233E-5F0BB2BA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54767-B090-4815-5B00-29332544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1C7C7-566A-A65E-1BA3-990DE2A1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BA50-6CA2-B836-0825-D15C3CF4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ABDFD-24BC-F3CC-4698-8ECE732D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7C9D7-9A67-5410-447A-CB0BE2D2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F4DD7-F112-E08B-9F0B-A6C85AAA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CC2A-1307-CFC1-E56F-152C2CAF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E2CF-1984-5024-DC6A-742B20E2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615A4-098F-279A-3E99-6D25BCC55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E5ED4-C981-AF58-32E9-24BA56C9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E0D31-1F87-456D-1AD1-F497FB32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1C02A-AF69-2C9F-521C-9D6E9778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E77A-A124-1935-8928-5CC378C4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862D2-A8B1-1B16-3B37-F29BC2337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66F01-4125-F1C7-2C4D-9BBC2B2DE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8916-96F4-FB4C-BC41-76326A31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9709D-6AEA-46E0-1739-72CD28F8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2051-DA62-50EE-5FCB-26651657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10CD-87A9-94A9-EEC9-EF05B1FF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E006F-5A16-A41C-138A-A5AB54D6E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19974-3DAA-06BD-8B5E-0916323DF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4266-A3BD-4F8C-8DDB-97542F6C484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26A-4735-36A0-031E-5E78A8FBC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4C3B-760A-278C-97DE-706AD2DA5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D08D-D23E-4245-BE5E-41957D6F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7A69-5C98-9814-DFB2-AC5878A27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Town of Mazomanie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04A05-DBCF-57F7-105D-A805924F4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Comprehensive Land Plan – 2024</a:t>
            </a:r>
          </a:p>
          <a:p>
            <a:r>
              <a:rPr lang="en-US" dirty="0"/>
              <a:t>Public Hearing</a:t>
            </a:r>
          </a:p>
          <a:p>
            <a:r>
              <a:rPr lang="en-US" dirty="0"/>
              <a:t>October 10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44127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9C834-ACBA-FFF1-8074-54418B47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https://dcimapapps.countyofdane.com/dcmapviewer/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E15FD7-7DFD-7847-12C1-790700A1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56" y="653652"/>
            <a:ext cx="6408836" cy="53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794C-2000-FA86-8DD2-6FF3CDFB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E658-B1FC-2AF7-19B4-2681E0F7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$13 per thousand of taxable value (assessment)</a:t>
            </a:r>
          </a:p>
          <a:p>
            <a:r>
              <a:rPr lang="en-US" dirty="0"/>
              <a:t>So, a property assessed at $800,000 pays </a:t>
            </a:r>
            <a:r>
              <a:rPr lang="en-US" b="1" dirty="0"/>
              <a:t>$10,500 </a:t>
            </a:r>
            <a:r>
              <a:rPr lang="en-US" dirty="0"/>
              <a:t>in taxes. </a:t>
            </a:r>
          </a:p>
          <a:p>
            <a:r>
              <a:rPr lang="en-US" dirty="0"/>
              <a:t>Mazomanie receives 11% of the mill rate, so </a:t>
            </a:r>
            <a:r>
              <a:rPr lang="en-US" b="1" dirty="0"/>
              <a:t>$1,153</a:t>
            </a:r>
          </a:p>
          <a:p>
            <a:pPr lvl="1"/>
            <a:r>
              <a:rPr lang="en-US" b="1" dirty="0"/>
              <a:t>This is what makes the levy of $241,000</a:t>
            </a:r>
          </a:p>
          <a:p>
            <a:r>
              <a:rPr lang="en-US" dirty="0"/>
              <a:t>If a 40 acre parcel develops 25 properties, this equates to: </a:t>
            </a:r>
            <a:r>
              <a:rPr lang="en-US" b="1">
                <a:solidFill>
                  <a:srgbClr val="00B0F0"/>
                </a:solidFill>
              </a:rPr>
              <a:t>$28,800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FE72-AF39-447E-39BF-69CF3795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16E3-BBF4-7003-F6BD-0B3BF8FF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per K-8 Student: </a:t>
            </a:r>
            <a:r>
              <a:rPr lang="en-US" b="1" dirty="0"/>
              <a:t>$9,893</a:t>
            </a:r>
          </a:p>
          <a:p>
            <a:r>
              <a:rPr lang="en-US" dirty="0"/>
              <a:t>Funding per 9-12 Student: </a:t>
            </a:r>
            <a:r>
              <a:rPr lang="en-US" b="1" dirty="0"/>
              <a:t>$12,387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25 SFH’s x 1.6 children/family = 40 Children x $11,135 </a:t>
            </a:r>
            <a:r>
              <a:rPr lang="en-US" b="1" baseline="30000" dirty="0"/>
              <a:t>(average per child) </a:t>
            </a:r>
            <a:r>
              <a:rPr lang="en-US" b="1" dirty="0"/>
              <a:t>=</a:t>
            </a:r>
          </a:p>
          <a:p>
            <a:pPr marL="0" indent="0">
              <a:buNone/>
            </a:pPr>
            <a:r>
              <a:rPr lang="en-US" b="1" dirty="0"/>
              <a:t>					</a:t>
            </a:r>
            <a:r>
              <a:rPr lang="en-US" sz="4000" b="1" dirty="0"/>
              <a:t>$445,000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B1FB1-833C-FCD0-A7E5-B4C99D7A61B8}"/>
              </a:ext>
            </a:extLst>
          </p:cNvPr>
          <p:cNvSpPr txBox="1"/>
          <p:nvPr/>
        </p:nvSpPr>
        <p:spPr>
          <a:xfrm>
            <a:off x="591671" y="6038463"/>
            <a:ext cx="10865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https://docs.legis.wisconsin.gov/misc/lfb/misc/182_2023_24_general_school_aids_amounts_for_all_school_districts_11_9_23.pdf</a:t>
            </a:r>
          </a:p>
        </p:txBody>
      </p:sp>
    </p:spTree>
    <p:extLst>
      <p:ext uri="{BB962C8B-B14F-4D97-AF65-F5344CB8AC3E}">
        <p14:creationId xmlns:p14="http://schemas.microsoft.com/office/powerpoint/2010/main" val="218980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C86D-F7AF-20C7-DBFA-DBA04202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Levy Increase – Worst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A6537-AE24-6443-E9BA-5D9C5E19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0825"/>
            <a:ext cx="356235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8AF706B7-3292-ADD5-7534-4E5E279D4214}"/>
              </a:ext>
            </a:extLst>
          </p:cNvPr>
          <p:cNvSpPr/>
          <p:nvPr/>
        </p:nvSpPr>
        <p:spPr>
          <a:xfrm>
            <a:off x="3235363" y="2770094"/>
            <a:ext cx="45719" cy="658906"/>
          </a:xfrm>
          <a:prstGeom prst="up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52D57-E084-D4FA-19DE-87EEF72632F0}"/>
              </a:ext>
            </a:extLst>
          </p:cNvPr>
          <p:cNvSpPr txBox="1"/>
          <p:nvPr/>
        </p:nvSpPr>
        <p:spPr>
          <a:xfrm>
            <a:off x="3356161" y="2756741"/>
            <a:ext cx="2088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$100,000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deficit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9FEEA2-FFCE-91DC-55EE-633097D12FF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145744" y="3049128"/>
            <a:ext cx="15060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8970A9-092F-FA24-E550-43EFDF72F8C4}"/>
              </a:ext>
            </a:extLst>
          </p:cNvPr>
          <p:cNvSpPr txBox="1"/>
          <p:nvPr/>
        </p:nvSpPr>
        <p:spPr>
          <a:xfrm>
            <a:off x="6651812" y="269518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$13 to $17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EFD38-6C7C-E018-EA9C-1359224D769A}"/>
              </a:ext>
            </a:extLst>
          </p:cNvPr>
          <p:cNvSpPr txBox="1"/>
          <p:nvPr/>
        </p:nvSpPr>
        <p:spPr>
          <a:xfrm>
            <a:off x="4831976" y="4115181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$800,000 x 0.013 = $10,400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$800,000 x 0.017 = </a:t>
            </a:r>
            <a:r>
              <a:rPr lang="en-US" sz="4000" b="1" u="sng" dirty="0"/>
              <a:t>$14,200</a:t>
            </a:r>
          </a:p>
          <a:p>
            <a:pPr lvl="5"/>
            <a:r>
              <a:rPr lang="en-US" sz="4000" b="1" dirty="0"/>
              <a:t>       </a:t>
            </a:r>
            <a:r>
              <a:rPr lang="en-US" sz="3200" dirty="0"/>
              <a:t>Increase = $3,800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488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6BDB-2176-27F0-B186-0CF68F39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5303E-A376-63FA-8DA8-08F18C4F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Approaching a fiscal challenge</a:t>
            </a:r>
          </a:p>
          <a:p>
            <a:pPr lvl="1"/>
            <a:r>
              <a:rPr lang="en-US" dirty="0"/>
              <a:t>EMS</a:t>
            </a:r>
          </a:p>
          <a:p>
            <a:pPr lvl="1"/>
            <a:r>
              <a:rPr lang="en-US" dirty="0"/>
              <a:t>Fire</a:t>
            </a:r>
          </a:p>
          <a:p>
            <a:pPr lvl="1"/>
            <a:r>
              <a:rPr lang="en-US" dirty="0"/>
              <a:t>Equipment</a:t>
            </a:r>
          </a:p>
          <a:p>
            <a:r>
              <a:rPr lang="en-US" dirty="0"/>
              <a:t>Other towns are 1 to 2 years from issues</a:t>
            </a:r>
          </a:p>
          <a:p>
            <a:r>
              <a:rPr lang="en-US" dirty="0"/>
              <a:t>We have time, but need to solve these challenges</a:t>
            </a:r>
          </a:p>
        </p:txBody>
      </p:sp>
    </p:spTree>
    <p:extLst>
      <p:ext uri="{BB962C8B-B14F-4D97-AF65-F5344CB8AC3E}">
        <p14:creationId xmlns:p14="http://schemas.microsoft.com/office/powerpoint/2010/main" val="20312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9D2E-D3A3-86AB-DD6D-EF6ED5D6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u="sng" dirty="0"/>
              <a:t>Neighborhood Development Areas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82156-1A6B-F782-6AEE-1B0FAFDF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25" y="1690688"/>
            <a:ext cx="9183549" cy="463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5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9D2E-D3A3-86AB-DD6D-EF6ED5D6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3 Revenue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67C9-64BF-025F-98AA-EE764D73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2025 Levy = $241,000</a:t>
            </a:r>
          </a:p>
          <a:p>
            <a:r>
              <a:rPr lang="en-US" dirty="0"/>
              <a:t>Shared Revenue, Transportation Aid = $244,000</a:t>
            </a:r>
          </a:p>
          <a:p>
            <a:r>
              <a:rPr lang="en-US" dirty="0"/>
              <a:t>Transfer Site =$120,000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F30726-23B3-A495-168A-DEDB42FC6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0283"/>
              </p:ext>
            </p:extLst>
          </p:nvPr>
        </p:nvGraphicFramePr>
        <p:xfrm>
          <a:off x="5681056" y="2904565"/>
          <a:ext cx="5988424" cy="327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762AC9-8F97-68B2-25A6-ADC272A6150D}"/>
              </a:ext>
            </a:extLst>
          </p:cNvPr>
          <p:cNvCxnSpPr>
            <a:cxnSpLocks/>
          </p:cNvCxnSpPr>
          <p:nvPr/>
        </p:nvCxnSpPr>
        <p:spPr>
          <a:xfrm>
            <a:off x="6687671" y="3505200"/>
            <a:ext cx="4666129" cy="708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Downward trend graph with solid fill">
            <a:extLst>
              <a:ext uri="{FF2B5EF4-FFF2-40B4-BE49-F238E27FC236}">
                <a16:creationId xmlns:a16="http://schemas.microsoft.com/office/drawing/2014/main" id="{8BD9EC1F-7E89-949B-058B-DC793F307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3001" y="4001294"/>
            <a:ext cx="1933254" cy="1933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BC1C30-947A-6F57-8627-6C83E3D64E81}"/>
              </a:ext>
            </a:extLst>
          </p:cNvPr>
          <p:cNvSpPr txBox="1"/>
          <p:nvPr/>
        </p:nvSpPr>
        <p:spPr>
          <a:xfrm>
            <a:off x="690281" y="4087903"/>
            <a:ext cx="224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Levy: 5% Yearly Decrease</a:t>
            </a:r>
          </a:p>
        </p:txBody>
      </p:sp>
    </p:spTree>
    <p:extLst>
      <p:ext uri="{BB962C8B-B14F-4D97-AF65-F5344CB8AC3E}">
        <p14:creationId xmlns:p14="http://schemas.microsoft.com/office/powerpoint/2010/main" val="62041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9D2E-D3A3-86AB-DD6D-EF6ED5D6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-22053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Top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67C9-64BF-025F-98AA-EE764D73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92" y="1481328"/>
            <a:ext cx="5102044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Highway Expenses: $115,000</a:t>
            </a:r>
          </a:p>
          <a:p>
            <a:r>
              <a:rPr lang="en-US" sz="2200" dirty="0"/>
              <a:t>Transfer Site: $97,000</a:t>
            </a:r>
          </a:p>
          <a:p>
            <a:r>
              <a:rPr lang="en-US" sz="2200" dirty="0"/>
              <a:t>Highway Construction: $90,000</a:t>
            </a:r>
          </a:p>
          <a:p>
            <a:r>
              <a:rPr lang="en-US" sz="2200" dirty="0">
                <a:solidFill>
                  <a:srgbClr val="FF0000"/>
                </a:solidFill>
              </a:rPr>
              <a:t>EMS: $56,000 (doubling trend)</a:t>
            </a:r>
          </a:p>
          <a:p>
            <a:r>
              <a:rPr lang="en-US" sz="2200" dirty="0"/>
              <a:t>Fire: $42,000</a:t>
            </a:r>
          </a:p>
          <a:p>
            <a:r>
              <a:rPr lang="en-US" sz="2200" dirty="0"/>
              <a:t>Fire Truck Loan (until 2025): $26,000</a:t>
            </a:r>
          </a:p>
          <a:p>
            <a:r>
              <a:rPr lang="en-US" sz="2200" dirty="0"/>
              <a:t>Plow Truck Loan (until 2030): $24,000</a:t>
            </a:r>
          </a:p>
          <a:p>
            <a:r>
              <a:rPr lang="en-US" sz="2200" dirty="0"/>
              <a:t>Annual Equipment Budget: </a:t>
            </a:r>
            <a:r>
              <a:rPr lang="en-US" sz="2200" dirty="0">
                <a:highlight>
                  <a:srgbClr val="FFFF00"/>
                </a:highlight>
              </a:rPr>
              <a:t>$20,000</a:t>
            </a:r>
          </a:p>
          <a:p>
            <a:endParaRPr lang="en-US" sz="2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626484-D60C-1B1D-EA3D-4F568971A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5483"/>
              </p:ext>
            </p:extLst>
          </p:nvPr>
        </p:nvGraphicFramePr>
        <p:xfrm>
          <a:off x="6099048" y="640080"/>
          <a:ext cx="545896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phic 5" descr="Exponential Graph with solid fill">
            <a:extLst>
              <a:ext uri="{FF2B5EF4-FFF2-40B4-BE49-F238E27FC236}">
                <a16:creationId xmlns:a16="http://schemas.microsoft.com/office/drawing/2014/main" id="{6D386076-0C18-47A3-27E1-86941B1C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3114" y="4782312"/>
            <a:ext cx="1891262" cy="1891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1A15D-9F1F-E206-550B-4DC1391AE9CB}"/>
              </a:ext>
            </a:extLst>
          </p:cNvPr>
          <p:cNvSpPr txBox="1"/>
          <p:nvPr/>
        </p:nvSpPr>
        <p:spPr>
          <a:xfrm>
            <a:off x="995123" y="4890438"/>
            <a:ext cx="262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EMS: 80% Yearly Increase</a:t>
            </a:r>
          </a:p>
        </p:txBody>
      </p:sp>
    </p:spTree>
    <p:extLst>
      <p:ext uri="{BB962C8B-B14F-4D97-AF65-F5344CB8AC3E}">
        <p14:creationId xmlns:p14="http://schemas.microsoft.com/office/powerpoint/2010/main" val="398433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52EB-6745-8038-CAD9-78078BA0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Amortization (we have a plan)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771FC-1E71-0D5D-D976-93C7ECDE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128"/>
            <a:ext cx="12192000" cy="53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6A03-EEA9-0F75-3BB3-E5628569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Truck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B45B-8F53-7BE6-8D87-45C94FEF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Earth Fire Truck – Due in 2028</a:t>
            </a:r>
          </a:p>
          <a:p>
            <a:r>
              <a:rPr lang="en-US" dirty="0"/>
              <a:t>Estimated Cost – $1.008M</a:t>
            </a:r>
          </a:p>
          <a:p>
            <a:r>
              <a:rPr lang="en-US" dirty="0"/>
              <a:t>Distributed Amongst 5 Municipalities - $250,000 each</a:t>
            </a:r>
          </a:p>
          <a:p>
            <a:r>
              <a:rPr lang="en-US" dirty="0"/>
              <a:t>Estimated Annual Cost - </a:t>
            </a:r>
            <a:r>
              <a:rPr lang="en-US" b="1" dirty="0">
                <a:solidFill>
                  <a:srgbClr val="FF0000"/>
                </a:solidFill>
              </a:rPr>
              <a:t>$37,000</a:t>
            </a:r>
          </a:p>
        </p:txBody>
      </p:sp>
    </p:spTree>
    <p:extLst>
      <p:ext uri="{BB962C8B-B14F-4D97-AF65-F5344CB8AC3E}">
        <p14:creationId xmlns:p14="http://schemas.microsoft.com/office/powerpoint/2010/main" val="6190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8EF8-1756-36D0-CD1D-A0728C34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DNR &amp; Dane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C549-2886-687C-CE5D-CDDEE496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Currently own 33% of property in Town of Mazomanie</a:t>
            </a:r>
          </a:p>
          <a:p>
            <a:r>
              <a:rPr lang="en-US" sz="2200" dirty="0"/>
              <a:t>Anticipated growth (see image)</a:t>
            </a:r>
          </a:p>
          <a:p>
            <a:r>
              <a:rPr lang="en-US" sz="2200" u="sng" dirty="0"/>
              <a:t>Dane County </a:t>
            </a:r>
            <a:r>
              <a:rPr lang="en-US" sz="2200" dirty="0"/>
              <a:t>does NOT pay property taxes</a:t>
            </a:r>
          </a:p>
          <a:p>
            <a:r>
              <a:rPr lang="en-US" sz="2200" u="sng" dirty="0"/>
              <a:t>DNR</a:t>
            </a:r>
            <a:r>
              <a:rPr lang="en-US" sz="2200" dirty="0"/>
              <a:t> pays PILT amount of </a:t>
            </a:r>
            <a:r>
              <a:rPr lang="en-US" sz="2200" dirty="0">
                <a:highlight>
                  <a:srgbClr val="FFFF00"/>
                </a:highlight>
              </a:rPr>
              <a:t>xxx/y</a:t>
            </a:r>
            <a:r>
              <a:rPr lang="en-US" sz="2200" dirty="0"/>
              <a:t>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4CBD5-293E-B8B6-8E66-63004E0C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2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1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ECE9-29D5-62C0-1470-353C4ACD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Budget Projection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40572C-DA5B-A29E-EB34-2E5BAB816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1975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39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ECE9-29D5-62C0-1470-353C4ACD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Savings Account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2BBBAC-0731-8EF5-FE1E-6A15F0A0A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608296"/>
              </p:ext>
            </p:extLst>
          </p:nvPr>
        </p:nvGraphicFramePr>
        <p:xfrm>
          <a:off x="739739" y="2057399"/>
          <a:ext cx="10506456" cy="433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78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412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Town of Mazomanie</vt:lpstr>
      <vt:lpstr>Why Neighborhood Development Areas?</vt:lpstr>
      <vt:lpstr>Top 3 Revenue Sources</vt:lpstr>
      <vt:lpstr>Top Expenses</vt:lpstr>
      <vt:lpstr>Equipment Amortization (we have a plan)</vt:lpstr>
      <vt:lpstr>Fire Truck</vt:lpstr>
      <vt:lpstr>DNR &amp; Dane County</vt:lpstr>
      <vt:lpstr>Budget Projection</vt:lpstr>
      <vt:lpstr>Savings Account</vt:lpstr>
      <vt:lpstr>https://dcimapapps.countyofdane.com/dcmapviewer/ </vt:lpstr>
      <vt:lpstr>Mill Rate</vt:lpstr>
      <vt:lpstr>Schools</vt:lpstr>
      <vt:lpstr>Levy Increase – Worst Case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Mazomanie</dc:title>
  <dc:creator>Jeremy Lang</dc:creator>
  <cp:lastModifiedBy>twnofmazo clerk</cp:lastModifiedBy>
  <cp:revision>16</cp:revision>
  <dcterms:created xsi:type="dcterms:W3CDTF">2024-10-07T23:35:46Z</dcterms:created>
  <dcterms:modified xsi:type="dcterms:W3CDTF">2024-10-16T13:46:53Z</dcterms:modified>
</cp:coreProperties>
</file>