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2" r:id="rId7"/>
    <p:sldId id="268" r:id="rId8"/>
    <p:sldId id="269" r:id="rId9"/>
    <p:sldId id="259" r:id="rId10"/>
    <p:sldId id="261" r:id="rId11"/>
    <p:sldId id="267" r:id="rId12"/>
    <p:sldId id="258"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69F8-3A25-18DB-A4E7-F48B74D8BE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D21D17-A760-8784-4504-0EC82B5A2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DE8D9-74AB-C3C5-7E6B-3A14AA93F7F4}"/>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5" name="Footer Placeholder 4">
            <a:extLst>
              <a:ext uri="{FF2B5EF4-FFF2-40B4-BE49-F238E27FC236}">
                <a16:creationId xmlns:a16="http://schemas.microsoft.com/office/drawing/2014/main" id="{3E02C3C7-CBF4-DE5A-FDB6-E8E9977D6B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F8561-1604-94FE-D793-BB4319E811A8}"/>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175356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CA88-7BFB-4051-2A14-C32364730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AD660-7D51-A7B1-2BC9-41D2024FD2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93837-B466-8768-1278-AB7D49D50D4B}"/>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5" name="Footer Placeholder 4">
            <a:extLst>
              <a:ext uri="{FF2B5EF4-FFF2-40B4-BE49-F238E27FC236}">
                <a16:creationId xmlns:a16="http://schemas.microsoft.com/office/drawing/2014/main" id="{271C6BF5-E903-A632-9197-1D0F675C8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617CF-35D0-E1B9-68C9-84512A22DBAC}"/>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232921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5D0D3-BA6A-1D90-0D63-514ECC94BF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22D5B-725D-76D3-3EF2-1456FF35B0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1E595-A2D5-EC18-0240-2190455D55D0}"/>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5" name="Footer Placeholder 4">
            <a:extLst>
              <a:ext uri="{FF2B5EF4-FFF2-40B4-BE49-F238E27FC236}">
                <a16:creationId xmlns:a16="http://schemas.microsoft.com/office/drawing/2014/main" id="{3DFFF25E-5372-AD69-A55C-4F31EA74E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F573D-6617-82E7-4A2B-48F155810DA9}"/>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291281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C447-4474-B56A-A2C4-A9FAB7682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F7ABC-949E-8468-8BD2-9E95157379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FCA88-78F8-B6DD-95F7-E3A7E31D70FF}"/>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5" name="Footer Placeholder 4">
            <a:extLst>
              <a:ext uri="{FF2B5EF4-FFF2-40B4-BE49-F238E27FC236}">
                <a16:creationId xmlns:a16="http://schemas.microsoft.com/office/drawing/2014/main" id="{DA1FBC4A-49D3-F162-56A6-BA03B6D6D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F7EC1F-3B1A-5777-B80B-1066D2451FFE}"/>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96245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D88C-B1CB-746D-4AE1-23A4A6E8F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8D0BE1-8B16-B5C7-5D9D-B856C4E45D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321E2D-B4A3-F478-F41C-E61C5575DEC9}"/>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5" name="Footer Placeholder 4">
            <a:extLst>
              <a:ext uri="{FF2B5EF4-FFF2-40B4-BE49-F238E27FC236}">
                <a16:creationId xmlns:a16="http://schemas.microsoft.com/office/drawing/2014/main" id="{EA5AEF50-B415-14B4-6AF6-9E700F64CC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A9B8A-0994-EF16-B146-47FD317BB3D9}"/>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294529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8F93-3929-CFE3-7698-6946BC904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C3FCE9-D413-DC5B-923E-0EC41CC47D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EE8C24-9695-D56E-8EA2-809F93DF18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722D4-19A8-0A8C-E6AC-6711A2FDB887}"/>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6" name="Footer Placeholder 5">
            <a:extLst>
              <a:ext uri="{FF2B5EF4-FFF2-40B4-BE49-F238E27FC236}">
                <a16:creationId xmlns:a16="http://schemas.microsoft.com/office/drawing/2014/main" id="{977E9A0F-00C3-4AE0-8666-0FFF2D53C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89E1A-ECF2-A367-62E9-A58CD6D2564D}"/>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86826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0AB0-6286-53B7-7B81-A71F62429C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997BD-7A63-2A26-51C8-B2DDBCC3B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61F10-F521-2C70-1AB6-B7FC7D9F5E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9121E-0255-1E05-2EB4-0AFB2BB77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02C0A-FA26-068E-C39C-3D39E3681B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E925DD-90DC-5277-65B6-7A7794836BB5}"/>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8" name="Footer Placeholder 7">
            <a:extLst>
              <a:ext uri="{FF2B5EF4-FFF2-40B4-BE49-F238E27FC236}">
                <a16:creationId xmlns:a16="http://schemas.microsoft.com/office/drawing/2014/main" id="{7DB29255-F890-BDE7-511B-0FE5A06E2A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3A0C3-0D85-D4D3-3C4E-45D2696A716D}"/>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352569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A8C4-97AC-9D98-A8F3-1E20FFB77F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C4FFDC-0EDD-0C2C-54CC-0C9D44829568}"/>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4" name="Footer Placeholder 3">
            <a:extLst>
              <a:ext uri="{FF2B5EF4-FFF2-40B4-BE49-F238E27FC236}">
                <a16:creationId xmlns:a16="http://schemas.microsoft.com/office/drawing/2014/main" id="{098B51B4-A96E-31FF-56FE-718B8695B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6E703-696F-6767-43EC-71C0C5D4B9AB}"/>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301365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0D41E-506D-2557-8AE5-2AE1F33C9521}"/>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3" name="Footer Placeholder 2">
            <a:extLst>
              <a:ext uri="{FF2B5EF4-FFF2-40B4-BE49-F238E27FC236}">
                <a16:creationId xmlns:a16="http://schemas.microsoft.com/office/drawing/2014/main" id="{52DB61B1-4597-5C2A-D449-CC1F2D96BA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CAF302-5D64-0A9F-B611-199BB7FA97A0}"/>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27868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4E72-FBD9-53CE-51E7-F4FF40A75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13FD99-505E-5A5C-DB3F-2C1D3544F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48A62B-6419-3D3C-43B9-7B51850CE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2E22B-9CE5-54BC-EB81-1C6F2554DDC9}"/>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6" name="Footer Placeholder 5">
            <a:extLst>
              <a:ext uri="{FF2B5EF4-FFF2-40B4-BE49-F238E27FC236}">
                <a16:creationId xmlns:a16="http://schemas.microsoft.com/office/drawing/2014/main" id="{E07272E0-9928-2884-6CBE-8B798DC39B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B2AA1F-8E95-18C1-F03D-109FA6828DC3}"/>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398984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49B0-6C6D-BCB2-74B0-B4A98C0063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AFF5-F096-9645-A4C9-306429CFCD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06E198-F91E-8B93-DA05-37C6D0FA8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0A763-09BD-BF4A-6A4F-61B8FFF6357F}"/>
              </a:ext>
            </a:extLst>
          </p:cNvPr>
          <p:cNvSpPr>
            <a:spLocks noGrp="1"/>
          </p:cNvSpPr>
          <p:nvPr>
            <p:ph type="dt" sz="half" idx="10"/>
          </p:nvPr>
        </p:nvSpPr>
        <p:spPr/>
        <p:txBody>
          <a:bodyPr/>
          <a:lstStyle/>
          <a:p>
            <a:fld id="{E8199566-0D1F-46DF-A7EE-D6AA63C359DB}" type="datetimeFigureOut">
              <a:rPr lang="en-US" smtClean="0"/>
              <a:t>10/15/2024</a:t>
            </a:fld>
            <a:endParaRPr lang="en-US"/>
          </a:p>
        </p:txBody>
      </p:sp>
      <p:sp>
        <p:nvSpPr>
          <p:cNvPr id="6" name="Footer Placeholder 5">
            <a:extLst>
              <a:ext uri="{FF2B5EF4-FFF2-40B4-BE49-F238E27FC236}">
                <a16:creationId xmlns:a16="http://schemas.microsoft.com/office/drawing/2014/main" id="{AB346E2D-AE25-0E0A-4584-E89EB2B04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E04831-77D4-F3C6-8CB1-A5D2D3069E85}"/>
              </a:ext>
            </a:extLst>
          </p:cNvPr>
          <p:cNvSpPr>
            <a:spLocks noGrp="1"/>
          </p:cNvSpPr>
          <p:nvPr>
            <p:ph type="sldNum" sz="quarter" idx="12"/>
          </p:nvPr>
        </p:nvSpPr>
        <p:spPr/>
        <p:txBody>
          <a:bodyPr/>
          <a:lstStyle/>
          <a:p>
            <a:fld id="{66F30584-87AE-48E1-92B7-4293E53222ED}" type="slidenum">
              <a:rPr lang="en-US" smtClean="0"/>
              <a:t>‹#›</a:t>
            </a:fld>
            <a:endParaRPr lang="en-US"/>
          </a:p>
        </p:txBody>
      </p:sp>
    </p:spTree>
    <p:extLst>
      <p:ext uri="{BB962C8B-B14F-4D97-AF65-F5344CB8AC3E}">
        <p14:creationId xmlns:p14="http://schemas.microsoft.com/office/powerpoint/2010/main" val="341350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0493A-3315-D53E-6D2B-16D556C3C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6334FC-BD00-9199-0964-2BBFCCC15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E54D8-B941-A87F-42F8-AE41AF4D0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199566-0D1F-46DF-A7EE-D6AA63C359DB}" type="datetimeFigureOut">
              <a:rPr lang="en-US" smtClean="0"/>
              <a:t>10/15/2024</a:t>
            </a:fld>
            <a:endParaRPr lang="en-US"/>
          </a:p>
        </p:txBody>
      </p:sp>
      <p:sp>
        <p:nvSpPr>
          <p:cNvPr id="5" name="Footer Placeholder 4">
            <a:extLst>
              <a:ext uri="{FF2B5EF4-FFF2-40B4-BE49-F238E27FC236}">
                <a16:creationId xmlns:a16="http://schemas.microsoft.com/office/drawing/2014/main" id="{4F6AA40B-6A4F-3D8A-1FF7-530D8C4C7D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2BB630C-A11F-DF40-B979-D32914BBD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F30584-87AE-48E1-92B7-4293E53222ED}" type="slidenum">
              <a:rPr lang="en-US" smtClean="0"/>
              <a:t>‹#›</a:t>
            </a:fld>
            <a:endParaRPr lang="en-US"/>
          </a:p>
        </p:txBody>
      </p:sp>
    </p:spTree>
    <p:extLst>
      <p:ext uri="{BB962C8B-B14F-4D97-AF65-F5344CB8AC3E}">
        <p14:creationId xmlns:p14="http://schemas.microsoft.com/office/powerpoint/2010/main" val="416431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FD44-3E83-C3B3-E56D-75DBB49A02D6}"/>
              </a:ext>
            </a:extLst>
          </p:cNvPr>
          <p:cNvSpPr>
            <a:spLocks noGrp="1"/>
          </p:cNvSpPr>
          <p:nvPr>
            <p:ph type="ctrTitle"/>
          </p:nvPr>
        </p:nvSpPr>
        <p:spPr/>
        <p:txBody>
          <a:bodyPr>
            <a:normAutofit fontScale="90000"/>
          </a:bodyPr>
          <a:lstStyle/>
          <a:p>
            <a:r>
              <a:rPr lang="en-US" dirty="0">
                <a:hlinkClick r:id="rId2"/>
              </a:rPr>
              <a:t>Draft Town of Mazomanie Comprehensive Plan</a:t>
            </a:r>
            <a:br>
              <a:rPr lang="en-US" dirty="0"/>
            </a:br>
            <a:r>
              <a:rPr lang="en-US" dirty="0"/>
              <a:t>Public Hearing</a:t>
            </a:r>
          </a:p>
        </p:txBody>
      </p:sp>
    </p:spTree>
    <p:extLst>
      <p:ext uri="{BB962C8B-B14F-4D97-AF65-F5344CB8AC3E}">
        <p14:creationId xmlns:p14="http://schemas.microsoft.com/office/powerpoint/2010/main" val="54108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BA2E82-141F-DB81-756E-59415EF9EF45}"/>
              </a:ext>
            </a:extLst>
          </p:cNvPr>
          <p:cNvPicPr>
            <a:picLocks noChangeAspect="1"/>
          </p:cNvPicPr>
          <p:nvPr/>
        </p:nvPicPr>
        <p:blipFill>
          <a:blip r:embed="rId2"/>
          <a:stretch>
            <a:fillRect/>
          </a:stretch>
        </p:blipFill>
        <p:spPr>
          <a:xfrm>
            <a:off x="8681967" y="1113825"/>
            <a:ext cx="3190589" cy="5161245"/>
          </a:xfrm>
          <a:prstGeom prst="rect">
            <a:avLst/>
          </a:prstGeom>
        </p:spPr>
      </p:pic>
      <p:pic>
        <p:nvPicPr>
          <p:cNvPr id="2" name="Picture 1">
            <a:extLst>
              <a:ext uri="{FF2B5EF4-FFF2-40B4-BE49-F238E27FC236}">
                <a16:creationId xmlns:a16="http://schemas.microsoft.com/office/drawing/2014/main" id="{8CEB51A7-95BE-7B26-D52B-D93BAF64F2F9}"/>
              </a:ext>
            </a:extLst>
          </p:cNvPr>
          <p:cNvPicPr>
            <a:picLocks noChangeAspect="1"/>
          </p:cNvPicPr>
          <p:nvPr/>
        </p:nvPicPr>
        <p:blipFill>
          <a:blip r:embed="rId3"/>
          <a:stretch>
            <a:fillRect/>
          </a:stretch>
        </p:blipFill>
        <p:spPr>
          <a:xfrm>
            <a:off x="193715" y="1619906"/>
            <a:ext cx="8207336" cy="4094508"/>
          </a:xfrm>
          <a:prstGeom prst="rect">
            <a:avLst/>
          </a:prstGeom>
        </p:spPr>
      </p:pic>
    </p:spTree>
    <p:extLst>
      <p:ext uri="{BB962C8B-B14F-4D97-AF65-F5344CB8AC3E}">
        <p14:creationId xmlns:p14="http://schemas.microsoft.com/office/powerpoint/2010/main" val="2284885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2409A-FF8E-3B10-3910-30A22789A3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F7161E-6282-F7A9-B000-797091996E83}"/>
              </a:ext>
            </a:extLst>
          </p:cNvPr>
          <p:cNvPicPr>
            <a:picLocks noChangeAspect="1"/>
          </p:cNvPicPr>
          <p:nvPr/>
        </p:nvPicPr>
        <p:blipFill>
          <a:blip r:embed="rId2"/>
          <a:stretch>
            <a:fillRect/>
          </a:stretch>
        </p:blipFill>
        <p:spPr>
          <a:xfrm>
            <a:off x="298496" y="208201"/>
            <a:ext cx="5275542" cy="4100910"/>
          </a:xfrm>
          <a:prstGeom prst="rect">
            <a:avLst/>
          </a:prstGeom>
        </p:spPr>
      </p:pic>
      <p:pic>
        <p:nvPicPr>
          <p:cNvPr id="2" name="Picture 1">
            <a:extLst>
              <a:ext uri="{FF2B5EF4-FFF2-40B4-BE49-F238E27FC236}">
                <a16:creationId xmlns:a16="http://schemas.microsoft.com/office/drawing/2014/main" id="{C0DCF4C7-541B-2EEC-8BF3-95AF362010FD}"/>
              </a:ext>
            </a:extLst>
          </p:cNvPr>
          <p:cNvPicPr>
            <a:picLocks noChangeAspect="1"/>
          </p:cNvPicPr>
          <p:nvPr/>
        </p:nvPicPr>
        <p:blipFill>
          <a:blip r:embed="rId3"/>
          <a:stretch>
            <a:fillRect/>
          </a:stretch>
        </p:blipFill>
        <p:spPr>
          <a:xfrm>
            <a:off x="4572000" y="3660007"/>
            <a:ext cx="7321504" cy="3197993"/>
          </a:xfrm>
          <a:prstGeom prst="rect">
            <a:avLst/>
          </a:prstGeom>
        </p:spPr>
      </p:pic>
    </p:spTree>
    <p:extLst>
      <p:ext uri="{BB962C8B-B14F-4D97-AF65-F5344CB8AC3E}">
        <p14:creationId xmlns:p14="http://schemas.microsoft.com/office/powerpoint/2010/main" val="331163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a river&#10;&#10;Description automatically generated">
            <a:extLst>
              <a:ext uri="{FF2B5EF4-FFF2-40B4-BE49-F238E27FC236}">
                <a16:creationId xmlns:a16="http://schemas.microsoft.com/office/drawing/2014/main" id="{03EAF6FB-B6AE-8CFE-B777-CF18BACC5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088" y="0"/>
            <a:ext cx="5299364" cy="6858000"/>
          </a:xfrm>
          <a:prstGeom prst="rect">
            <a:avLst/>
          </a:prstGeom>
        </p:spPr>
      </p:pic>
      <p:sp>
        <p:nvSpPr>
          <p:cNvPr id="7" name="TextBox 6">
            <a:extLst>
              <a:ext uri="{FF2B5EF4-FFF2-40B4-BE49-F238E27FC236}">
                <a16:creationId xmlns:a16="http://schemas.microsoft.com/office/drawing/2014/main" id="{D4C3B6E5-74CE-7D04-3B5A-D55467600CF0}"/>
              </a:ext>
            </a:extLst>
          </p:cNvPr>
          <p:cNvSpPr txBox="1"/>
          <p:nvPr/>
        </p:nvSpPr>
        <p:spPr>
          <a:xfrm>
            <a:off x="5357812" y="112707"/>
            <a:ext cx="6586537" cy="6632585"/>
          </a:xfrm>
          <a:prstGeom prst="rect">
            <a:avLst/>
          </a:prstGeom>
          <a:noFill/>
        </p:spPr>
        <p:txBody>
          <a:bodyPr wrap="square">
            <a:spAutoFit/>
          </a:bodyPr>
          <a:lstStyle/>
          <a:p>
            <a:pPr marL="488950" marR="0">
              <a:spcAft>
                <a:spcPts val="600"/>
              </a:spcAft>
            </a:pPr>
            <a:r>
              <a:rPr lang="en-US" sz="2000" b="1" dirty="0">
                <a:effectLst/>
                <a:latin typeface="Aptos" panose="020B0004020202020204" pitchFamily="34" charset="0"/>
                <a:ea typeface="Aptos" panose="020B0004020202020204" pitchFamily="34" charset="0"/>
                <a:cs typeface="Aptos" panose="020B0004020202020204" pitchFamily="34" charset="0"/>
              </a:rPr>
              <a:t>Options for Neighborhood Development Areas (NDAs):</a:t>
            </a:r>
          </a:p>
          <a:p>
            <a:pPr marL="831850" marR="0" indent="-342900">
              <a:spcAft>
                <a:spcPts val="600"/>
              </a:spcAft>
              <a:buFont typeface="+mj-lt"/>
              <a:buAutoNum type="arabicPeriod"/>
            </a:pPr>
            <a:r>
              <a:rPr lang="en-US" sz="2000" dirty="0">
                <a:effectLst/>
                <a:latin typeface="Aptos" panose="020B0004020202020204" pitchFamily="34" charset="0"/>
                <a:ea typeface="Aptos" panose="020B0004020202020204" pitchFamily="34" charset="0"/>
                <a:cs typeface="Aptos" panose="020B0004020202020204" pitchFamily="34" charset="0"/>
              </a:rPr>
              <a:t>Adopt as proposed.</a:t>
            </a:r>
          </a:p>
          <a:p>
            <a:pPr marL="831850" marR="0" indent="-342900">
              <a:spcAft>
                <a:spcPts val="600"/>
              </a:spcAft>
              <a:buFont typeface="+mj-lt"/>
              <a:buAutoNum type="arabicPeriod"/>
            </a:pPr>
            <a:r>
              <a:rPr lang="en-US" sz="2000" dirty="0">
                <a:effectLst/>
                <a:latin typeface="Aptos" panose="020B0004020202020204" pitchFamily="34" charset="0"/>
                <a:ea typeface="Aptos" panose="020B0004020202020204" pitchFamily="34" charset="0"/>
                <a:cs typeface="Aptos" panose="020B0004020202020204" pitchFamily="34" charset="0"/>
              </a:rPr>
              <a:t>Adopt with minor adjustments (e.g., adjust transfer ratio, minimum lot sizes).</a:t>
            </a:r>
          </a:p>
          <a:p>
            <a:pPr marL="831850" marR="0" indent="-342900">
              <a:spcAft>
                <a:spcPts val="600"/>
              </a:spcAft>
              <a:buFont typeface="+mj-lt"/>
              <a:buAutoNum type="arabicPeriod"/>
            </a:pPr>
            <a:r>
              <a:rPr lang="en-US" sz="2000" dirty="0">
                <a:effectLst/>
                <a:latin typeface="Aptos" panose="020B0004020202020204" pitchFamily="34" charset="0"/>
                <a:ea typeface="Aptos" panose="020B0004020202020204" pitchFamily="34" charset="0"/>
                <a:cs typeface="Aptos" panose="020B0004020202020204" pitchFamily="34" charset="0"/>
              </a:rPr>
              <a:t>Do 1 or 2, but also reduce the mapping of NDAs to be over existing residentially zoned areas plus perhaps other parcels with known landowner interest and the right other criteria (e.g., contiguity to zoned areas).  Instead, Plan could include criteria for how other parcels in Town might be mapped as NDAs in future.  Could be similar criteria used for map proposal.</a:t>
            </a:r>
          </a:p>
          <a:p>
            <a:pPr marL="831850" marR="0" indent="-342900">
              <a:spcAft>
                <a:spcPts val="600"/>
              </a:spcAft>
              <a:buFont typeface="+mj-lt"/>
              <a:buAutoNum type="arabicPeriod"/>
            </a:pPr>
            <a:r>
              <a:rPr lang="en-US" sz="2000" dirty="0">
                <a:effectLst/>
                <a:latin typeface="Aptos" panose="020B0004020202020204" pitchFamily="34" charset="0"/>
                <a:ea typeface="Aptos" panose="020B0004020202020204" pitchFamily="34" charset="0"/>
                <a:cs typeface="Aptos" panose="020B0004020202020204" pitchFamily="34" charset="0"/>
              </a:rPr>
              <a:t>Keep NDAs only over existing residentially zoned areas, like existing subdivisions and riverfront corridor.  Would help with farmland preservation compliance, in which at least 80% of land planned for farmland preservation must be zoned for farmland preservation.</a:t>
            </a:r>
          </a:p>
          <a:p>
            <a:pPr marL="831850" marR="0" indent="-342900">
              <a:buFont typeface="+mj-lt"/>
              <a:buAutoNum type="arabicPeriod"/>
            </a:pPr>
            <a:r>
              <a:rPr lang="en-US" sz="2000" dirty="0">
                <a:effectLst/>
                <a:latin typeface="Aptos" panose="020B0004020202020204" pitchFamily="34" charset="0"/>
                <a:ea typeface="Aptos" panose="020B0004020202020204" pitchFamily="34" charset="0"/>
                <a:cs typeface="Aptos" panose="020B0004020202020204" pitchFamily="34" charset="0"/>
              </a:rPr>
              <a:t>Remove NDA concept entirely from new Plan.</a:t>
            </a:r>
          </a:p>
        </p:txBody>
      </p:sp>
    </p:spTree>
    <p:extLst>
      <p:ext uri="{BB962C8B-B14F-4D97-AF65-F5344CB8AC3E}">
        <p14:creationId xmlns:p14="http://schemas.microsoft.com/office/powerpoint/2010/main" val="31921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B2A31-C67A-44FB-81B0-76C4413A2E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3358" y="0"/>
            <a:ext cx="11887894" cy="6766560"/>
          </a:xfrm>
          <a:prstGeom prst="rect">
            <a:avLst/>
          </a:prstGeom>
        </p:spPr>
      </p:pic>
    </p:spTree>
    <p:extLst>
      <p:ext uri="{BB962C8B-B14F-4D97-AF65-F5344CB8AC3E}">
        <p14:creationId xmlns:p14="http://schemas.microsoft.com/office/powerpoint/2010/main" val="206023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F323F-BC82-4733-D513-6F7D3E5F30D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6BD6F9-207E-B095-97BC-04313147EE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4512" y="-194309"/>
            <a:ext cx="10766147" cy="7052309"/>
          </a:xfrm>
          <a:prstGeom prst="rect">
            <a:avLst/>
          </a:prstGeom>
        </p:spPr>
      </p:pic>
    </p:spTree>
    <p:extLst>
      <p:ext uri="{BB962C8B-B14F-4D97-AF65-F5344CB8AC3E}">
        <p14:creationId xmlns:p14="http://schemas.microsoft.com/office/powerpoint/2010/main" val="138786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39567-E935-8CBC-3A3F-CBF4167E40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68A239E-F6D7-CF47-3EA2-FC11342B20A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7205" y="0"/>
            <a:ext cx="10032726" cy="6810223"/>
          </a:xfrm>
          <a:prstGeom prst="rect">
            <a:avLst/>
          </a:prstGeom>
        </p:spPr>
      </p:pic>
    </p:spTree>
    <p:extLst>
      <p:ext uri="{BB962C8B-B14F-4D97-AF65-F5344CB8AC3E}">
        <p14:creationId xmlns:p14="http://schemas.microsoft.com/office/powerpoint/2010/main" val="2484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E111-BCC2-5DF8-ADFB-F3FC5A4B90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DB374CE-4BEC-0B74-A509-DF50048F72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40484" y="52289"/>
            <a:ext cx="10111032" cy="6805711"/>
          </a:xfrm>
          <a:prstGeom prst="rect">
            <a:avLst/>
          </a:prstGeom>
        </p:spPr>
      </p:pic>
    </p:spTree>
    <p:extLst>
      <p:ext uri="{BB962C8B-B14F-4D97-AF65-F5344CB8AC3E}">
        <p14:creationId xmlns:p14="http://schemas.microsoft.com/office/powerpoint/2010/main" val="44215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7EB87-E644-70D0-3755-5B92943C08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DED024C-8791-2442-57E1-05CE3ADC157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8650" y="0"/>
            <a:ext cx="4812030" cy="6810388"/>
          </a:xfrm>
          <a:prstGeom prst="rect">
            <a:avLst/>
          </a:prstGeom>
        </p:spPr>
      </p:pic>
      <p:sp>
        <p:nvSpPr>
          <p:cNvPr id="4" name="TextBox 3">
            <a:extLst>
              <a:ext uri="{FF2B5EF4-FFF2-40B4-BE49-F238E27FC236}">
                <a16:creationId xmlns:a16="http://schemas.microsoft.com/office/drawing/2014/main" id="{520DEA52-6085-577C-DF26-AA92D597AD9A}"/>
              </a:ext>
            </a:extLst>
          </p:cNvPr>
          <p:cNvSpPr txBox="1"/>
          <p:nvPr/>
        </p:nvSpPr>
        <p:spPr>
          <a:xfrm>
            <a:off x="5465446" y="372100"/>
            <a:ext cx="6097904" cy="3785652"/>
          </a:xfrm>
          <a:prstGeom prst="rect">
            <a:avLst/>
          </a:prstGeom>
          <a:noFill/>
        </p:spPr>
        <p:txBody>
          <a:bodyPr wrap="square">
            <a:spAutoFit/>
          </a:bodyPr>
          <a:lstStyle/>
          <a:p>
            <a:pPr marL="457200" marR="0">
              <a:spcBef>
                <a:spcPts val="0"/>
              </a:spcBef>
              <a:spcAft>
                <a:spcPts val="0"/>
              </a:spcAft>
            </a:pPr>
            <a:r>
              <a:rPr lang="en-US" sz="2000" b="1" dirty="0">
                <a:effectLst/>
                <a:latin typeface="Aptos" panose="020B0004020202020204" pitchFamily="34" charset="0"/>
                <a:ea typeface="Aptos" panose="020B0004020202020204" pitchFamily="34" charset="0"/>
                <a:cs typeface="Aptos" panose="020B0004020202020204" pitchFamily="34" charset="0"/>
              </a:rPr>
              <a:t>Map Neighborhood Development Area in areas shown on Map 1, using the following criteria: </a:t>
            </a: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over and near pre-existing development areas in and near the Town;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away from significant natural resources, environmentally sensitive areas (e.g., steep slopes), and incompatible land uses (e.g., extraction operations, former landfills);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with recognition of the plans of others including the Village of Mazomanie; and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where there is sufficient landowner interest or minimal objection.</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descr="A table with numbers and text&#10;&#10;Description automatically generated">
            <a:extLst>
              <a:ext uri="{FF2B5EF4-FFF2-40B4-BE49-F238E27FC236}">
                <a16:creationId xmlns:a16="http://schemas.microsoft.com/office/drawing/2014/main" id="{A7CA9CAB-2A8B-E205-4B93-03A285FDF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680" y="4572000"/>
            <a:ext cx="6599414" cy="1504010"/>
          </a:xfrm>
          <a:prstGeom prst="rect">
            <a:avLst/>
          </a:prstGeom>
        </p:spPr>
      </p:pic>
    </p:spTree>
    <p:extLst>
      <p:ext uri="{BB962C8B-B14F-4D97-AF65-F5344CB8AC3E}">
        <p14:creationId xmlns:p14="http://schemas.microsoft.com/office/powerpoint/2010/main" val="168311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6ADC1-C48B-382C-9B4E-AE7B4178AB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F54920-AB0A-0D77-F19E-8FD6C2F1F8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8650" y="0"/>
            <a:ext cx="4812030" cy="6810388"/>
          </a:xfrm>
          <a:prstGeom prst="rect">
            <a:avLst/>
          </a:prstGeom>
        </p:spPr>
      </p:pic>
      <p:sp>
        <p:nvSpPr>
          <p:cNvPr id="4" name="TextBox 3">
            <a:extLst>
              <a:ext uri="{FF2B5EF4-FFF2-40B4-BE49-F238E27FC236}">
                <a16:creationId xmlns:a16="http://schemas.microsoft.com/office/drawing/2014/main" id="{5B873A31-6A8E-17A5-4E3D-73DC12C6C63F}"/>
              </a:ext>
            </a:extLst>
          </p:cNvPr>
          <p:cNvSpPr txBox="1"/>
          <p:nvPr/>
        </p:nvSpPr>
        <p:spPr>
          <a:xfrm>
            <a:off x="5465446" y="372100"/>
            <a:ext cx="6097904" cy="3785652"/>
          </a:xfrm>
          <a:prstGeom prst="rect">
            <a:avLst/>
          </a:prstGeom>
          <a:noFill/>
        </p:spPr>
        <p:txBody>
          <a:bodyPr wrap="square">
            <a:spAutoFit/>
          </a:bodyPr>
          <a:lstStyle/>
          <a:p>
            <a:pPr marL="457200" marR="0">
              <a:spcBef>
                <a:spcPts val="0"/>
              </a:spcBef>
              <a:spcAft>
                <a:spcPts val="0"/>
              </a:spcAft>
            </a:pPr>
            <a:r>
              <a:rPr lang="en-US" sz="2000" b="1" dirty="0">
                <a:effectLst/>
                <a:latin typeface="Aptos" panose="020B0004020202020204" pitchFamily="34" charset="0"/>
                <a:ea typeface="Aptos" panose="020B0004020202020204" pitchFamily="34" charset="0"/>
                <a:cs typeface="Aptos" panose="020B0004020202020204" pitchFamily="34" charset="0"/>
              </a:rPr>
              <a:t>Map Neighborhood Development Area in areas shown on Map 1, using the following criteria: </a:t>
            </a: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over and near pre-existing development areas in and near the Town;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away from significant natural resources, environmentally sensitive areas (e.g., steep slopes), and incompatible land uses (e.g., extraction operations, former landfills);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with recognition of the plans of others including the Village of Mazomanie; and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800100" lvl="1" indent="-342900">
              <a:buSzPts val="1000"/>
              <a:buFont typeface="Symbol" panose="05050102010706020507" pitchFamily="18" charset="2"/>
              <a:buChar char=""/>
              <a:tabLst>
                <a:tab pos="457200" algn="l"/>
              </a:tabLst>
            </a:pPr>
            <a:r>
              <a:rPr lang="en-US" sz="2000" dirty="0">
                <a:effectLst/>
                <a:latin typeface="Aptos" panose="020B0004020202020204" pitchFamily="34" charset="0"/>
                <a:ea typeface="Times New Roman" panose="02020603050405020304" pitchFamily="18" charset="0"/>
                <a:cs typeface="Aptos" panose="020B0004020202020204" pitchFamily="34" charset="0"/>
              </a:rPr>
              <a:t>where there is sufficient landowner interest or minimal objection.</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pic>
        <p:nvPicPr>
          <p:cNvPr id="6" name="Picture 5" descr="A table with numbers and text&#10;&#10;Description automatically generated">
            <a:extLst>
              <a:ext uri="{FF2B5EF4-FFF2-40B4-BE49-F238E27FC236}">
                <a16:creationId xmlns:a16="http://schemas.microsoft.com/office/drawing/2014/main" id="{839B2C09-CD43-5A48-6740-F31B6DB25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680" y="4572000"/>
            <a:ext cx="6599414" cy="1504010"/>
          </a:xfrm>
          <a:prstGeom prst="rect">
            <a:avLst/>
          </a:prstGeom>
        </p:spPr>
      </p:pic>
    </p:spTree>
    <p:extLst>
      <p:ext uri="{BB962C8B-B14F-4D97-AF65-F5344CB8AC3E}">
        <p14:creationId xmlns:p14="http://schemas.microsoft.com/office/powerpoint/2010/main" val="373506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97685-62B5-6EE7-EE33-ADDFD85C57D3}"/>
            </a:ext>
          </a:extLst>
        </p:cNvPr>
        <p:cNvGrpSpPr/>
        <p:nvPr/>
      </p:nvGrpSpPr>
      <p:grpSpPr>
        <a:xfrm>
          <a:off x="0" y="0"/>
          <a:ext cx="0" cy="0"/>
          <a:chOff x="0" y="0"/>
          <a:chExt cx="0" cy="0"/>
        </a:xfrm>
      </p:grpSpPr>
      <p:pic>
        <p:nvPicPr>
          <p:cNvPr id="8" name="Picture 7" descr="A yellow and black text&#10;&#10;Description automatically generated">
            <a:extLst>
              <a:ext uri="{FF2B5EF4-FFF2-40B4-BE49-F238E27FC236}">
                <a16:creationId xmlns:a16="http://schemas.microsoft.com/office/drawing/2014/main" id="{4A45AD9E-022D-15B2-56DD-98CB7673D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870"/>
            <a:ext cx="12192000" cy="2406900"/>
          </a:xfrm>
          <a:prstGeom prst="rect">
            <a:avLst/>
          </a:prstGeom>
        </p:spPr>
      </p:pic>
      <p:pic>
        <p:nvPicPr>
          <p:cNvPr id="10" name="Picture 9" descr="A yellow and black text&#10;&#10;Description automatically generated">
            <a:extLst>
              <a:ext uri="{FF2B5EF4-FFF2-40B4-BE49-F238E27FC236}">
                <a16:creationId xmlns:a16="http://schemas.microsoft.com/office/drawing/2014/main" id="{C62F236F-CFFD-3ECC-08D9-879F179AE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796" y="4460808"/>
            <a:ext cx="7743096" cy="2054291"/>
          </a:xfrm>
          <a:prstGeom prst="rect">
            <a:avLst/>
          </a:prstGeom>
        </p:spPr>
      </p:pic>
      <p:pic>
        <p:nvPicPr>
          <p:cNvPr id="12" name="Picture 11" descr="A screenshot of a website&#10;&#10;Description automatically generated">
            <a:extLst>
              <a:ext uri="{FF2B5EF4-FFF2-40B4-BE49-F238E27FC236}">
                <a16:creationId xmlns:a16="http://schemas.microsoft.com/office/drawing/2014/main" id="{F3E99A61-B66E-C583-7762-8071FB7C3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795" y="2701038"/>
            <a:ext cx="7627307" cy="1665221"/>
          </a:xfrm>
          <a:prstGeom prst="rect">
            <a:avLst/>
          </a:prstGeom>
        </p:spPr>
      </p:pic>
      <p:sp>
        <p:nvSpPr>
          <p:cNvPr id="13" name="TextBox 12">
            <a:extLst>
              <a:ext uri="{FF2B5EF4-FFF2-40B4-BE49-F238E27FC236}">
                <a16:creationId xmlns:a16="http://schemas.microsoft.com/office/drawing/2014/main" id="{FF62175C-C5AC-FF24-6570-787F9FA15F11}"/>
              </a:ext>
            </a:extLst>
          </p:cNvPr>
          <p:cNvSpPr txBox="1"/>
          <p:nvPr/>
        </p:nvSpPr>
        <p:spPr>
          <a:xfrm>
            <a:off x="0" y="2878360"/>
            <a:ext cx="4398644" cy="1015663"/>
          </a:xfrm>
          <a:prstGeom prst="rect">
            <a:avLst/>
          </a:prstGeom>
          <a:noFill/>
        </p:spPr>
        <p:txBody>
          <a:bodyPr wrap="square">
            <a:spAutoFit/>
          </a:bodyPr>
          <a:lstStyle/>
          <a:p>
            <a:pPr marL="457200" marR="0">
              <a:spcBef>
                <a:spcPts val="0"/>
              </a:spcBef>
              <a:spcAft>
                <a:spcPts val="0"/>
              </a:spcAft>
            </a:pPr>
            <a:r>
              <a:rPr lang="en-US" sz="2000" b="1" dirty="0">
                <a:effectLst/>
                <a:latin typeface="Aptos" panose="020B0004020202020204" pitchFamily="34" charset="0"/>
                <a:ea typeface="Aptos" panose="020B0004020202020204" pitchFamily="34" charset="0"/>
                <a:cs typeface="Aptos" panose="020B0004020202020204" pitchFamily="34" charset="0"/>
              </a:rPr>
              <a:t>Lot sizes before/without </a:t>
            </a:r>
            <a:r>
              <a:rPr lang="en-US" sz="2000" b="1" dirty="0">
                <a:latin typeface="Aptos" panose="020B0004020202020204" pitchFamily="34" charset="0"/>
                <a:ea typeface="Aptos" panose="020B0004020202020204" pitchFamily="34" charset="0"/>
                <a:cs typeface="Aptos" panose="020B0004020202020204" pitchFamily="34" charset="0"/>
              </a:rPr>
              <a:t>development rights transfers (+ 1 home per 40 acre density):</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
        <p:nvSpPr>
          <p:cNvPr id="14" name="TextBox 13">
            <a:extLst>
              <a:ext uri="{FF2B5EF4-FFF2-40B4-BE49-F238E27FC236}">
                <a16:creationId xmlns:a16="http://schemas.microsoft.com/office/drawing/2014/main" id="{498975BD-4F9A-0D80-B2A4-86F16D7F5911}"/>
              </a:ext>
            </a:extLst>
          </p:cNvPr>
          <p:cNvSpPr txBox="1"/>
          <p:nvPr/>
        </p:nvSpPr>
        <p:spPr>
          <a:xfrm>
            <a:off x="0" y="4900112"/>
            <a:ext cx="4398644" cy="707886"/>
          </a:xfrm>
          <a:prstGeom prst="rect">
            <a:avLst/>
          </a:prstGeom>
          <a:noFill/>
        </p:spPr>
        <p:txBody>
          <a:bodyPr wrap="square">
            <a:spAutoFit/>
          </a:bodyPr>
          <a:lstStyle/>
          <a:p>
            <a:pPr marL="457200" marR="0">
              <a:spcBef>
                <a:spcPts val="0"/>
              </a:spcBef>
              <a:spcAft>
                <a:spcPts val="0"/>
              </a:spcAft>
            </a:pPr>
            <a:r>
              <a:rPr lang="en-US" sz="2000" b="1" dirty="0">
                <a:effectLst/>
                <a:latin typeface="Aptos" panose="020B0004020202020204" pitchFamily="34" charset="0"/>
                <a:ea typeface="Aptos" panose="020B0004020202020204" pitchFamily="34" charset="0"/>
                <a:cs typeface="Aptos" panose="020B0004020202020204" pitchFamily="34" charset="0"/>
              </a:rPr>
              <a:t>Lot sizes following any development rights transfers:</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60883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CCDF6-6477-D0EC-B938-99C739D2F1C8}"/>
              </a:ext>
            </a:extLst>
          </p:cNvPr>
          <p:cNvPicPr>
            <a:picLocks noChangeAspect="1"/>
          </p:cNvPicPr>
          <p:nvPr/>
        </p:nvPicPr>
        <p:blipFill>
          <a:blip r:embed="rId2"/>
          <a:stretch>
            <a:fillRect/>
          </a:stretch>
        </p:blipFill>
        <p:spPr>
          <a:xfrm>
            <a:off x="1561467" y="75732"/>
            <a:ext cx="9069066" cy="6706536"/>
          </a:xfrm>
          <a:prstGeom prst="rect">
            <a:avLst/>
          </a:prstGeom>
        </p:spPr>
      </p:pic>
    </p:spTree>
    <p:extLst>
      <p:ext uri="{BB962C8B-B14F-4D97-AF65-F5344CB8AC3E}">
        <p14:creationId xmlns:p14="http://schemas.microsoft.com/office/powerpoint/2010/main" val="1591871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TotalTime>
  <Words>351</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Symbol</vt:lpstr>
      <vt:lpstr>Office Theme</vt:lpstr>
      <vt:lpstr>Draft Town of Mazomanie Comprehensive Plan Public Hearing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Johnson</dc:creator>
  <cp:lastModifiedBy>twnofmazo clerk</cp:lastModifiedBy>
  <cp:revision>4</cp:revision>
  <cp:lastPrinted>2024-10-15T17:36:22Z</cp:lastPrinted>
  <dcterms:created xsi:type="dcterms:W3CDTF">2024-09-11T12:43:31Z</dcterms:created>
  <dcterms:modified xsi:type="dcterms:W3CDTF">2024-10-15T17:37:16Z</dcterms:modified>
</cp:coreProperties>
</file>